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37BD6-EBBE-4A6D-BC3B-D38F05CD028F}" type="doc">
      <dgm:prSet loTypeId="urn:microsoft.com/office/officeart/2008/layout/VerticalCircleList" loCatId="list" qsTypeId="urn:microsoft.com/office/officeart/2005/8/quickstyle/simple1" qsCatId="simple" csTypeId="urn:microsoft.com/office/officeart/2005/8/colors/colorful4" csCatId="colorful" phldr="1"/>
      <dgm:spPr/>
    </dgm:pt>
    <dgm:pt modelId="{289E9800-40E8-42DD-A118-76F23B76AD46}">
      <dgm:prSet phldrT="[Текст]" custT="1"/>
      <dgm:spPr/>
      <dgm:t>
        <a:bodyPr/>
        <a:lstStyle/>
        <a:p>
          <a:r>
            <a:rPr lang="ru-RU" sz="2400" b="1" smtClean="0">
              <a:latin typeface="+mj-lt"/>
            </a:rPr>
            <a:t>Координатор ШСП</a:t>
          </a:r>
          <a:endParaRPr lang="ru-RU" sz="2400" b="1" dirty="0">
            <a:latin typeface="+mj-lt"/>
          </a:endParaRPr>
        </a:p>
      </dgm:t>
    </dgm:pt>
    <dgm:pt modelId="{696BE0C3-177A-4794-AE22-BE79D11DC5AA}" type="parTrans" cxnId="{CDD876D1-E958-415F-A79D-9263387C568F}">
      <dgm:prSet/>
      <dgm:spPr/>
      <dgm:t>
        <a:bodyPr/>
        <a:lstStyle/>
        <a:p>
          <a:endParaRPr lang="ru-RU"/>
        </a:p>
      </dgm:t>
    </dgm:pt>
    <dgm:pt modelId="{462DB59D-9322-4E84-A5FF-2BA7FBF90C9B}" type="sibTrans" cxnId="{CDD876D1-E958-415F-A79D-9263387C568F}">
      <dgm:prSet/>
      <dgm:spPr/>
      <dgm:t>
        <a:bodyPr/>
        <a:lstStyle/>
        <a:p>
          <a:endParaRPr lang="ru-RU"/>
        </a:p>
      </dgm:t>
    </dgm:pt>
    <dgm:pt modelId="{88DD1EFD-16D7-413F-9479-D2E4C1B273DA}">
      <dgm:prSet phldrT="[Текст]" custT="1"/>
      <dgm:spPr/>
      <dgm:t>
        <a:bodyPr/>
        <a:lstStyle/>
        <a:p>
          <a:r>
            <a:rPr lang="ru-RU" sz="2000" b="1" dirty="0" smtClean="0">
              <a:latin typeface="+mj-lt"/>
            </a:rPr>
            <a:t>Педагог-психолог, опытный педагог</a:t>
          </a:r>
          <a:endParaRPr lang="ru-RU" sz="2000" b="1" dirty="0">
            <a:latin typeface="+mj-lt"/>
          </a:endParaRPr>
        </a:p>
      </dgm:t>
    </dgm:pt>
    <dgm:pt modelId="{8341E433-128D-4F27-AE2A-82230E148EC1}" type="parTrans" cxnId="{7C7BD025-95F6-4F64-A9A8-0D8214701E4F}">
      <dgm:prSet/>
      <dgm:spPr/>
      <dgm:t>
        <a:bodyPr/>
        <a:lstStyle/>
        <a:p>
          <a:endParaRPr lang="ru-RU"/>
        </a:p>
      </dgm:t>
    </dgm:pt>
    <dgm:pt modelId="{EBB46F24-3BBA-4C1C-925A-8B68E90DB7B7}" type="sibTrans" cxnId="{7C7BD025-95F6-4F64-A9A8-0D8214701E4F}">
      <dgm:prSet/>
      <dgm:spPr/>
      <dgm:t>
        <a:bodyPr/>
        <a:lstStyle/>
        <a:p>
          <a:endParaRPr lang="ru-RU"/>
        </a:p>
      </dgm:t>
    </dgm:pt>
    <dgm:pt modelId="{AE2EB623-BF9C-468B-A0DA-7D5343B91D18}">
      <dgm:prSet phldrT="[Текст]" custT="1"/>
      <dgm:spPr/>
      <dgm:t>
        <a:bodyPr/>
        <a:lstStyle/>
        <a:p>
          <a:r>
            <a:rPr lang="ru-RU" sz="2000" b="1" dirty="0" smtClean="0">
              <a:latin typeface="+mj-lt"/>
            </a:rPr>
            <a:t>Медиаторы-школьники</a:t>
          </a:r>
          <a:endParaRPr lang="ru-RU" sz="2000" b="1" dirty="0">
            <a:latin typeface="+mj-lt"/>
          </a:endParaRPr>
        </a:p>
      </dgm:t>
    </dgm:pt>
    <dgm:pt modelId="{8BE79F63-4CE9-40C6-815A-40DBA38C7F5F}" type="parTrans" cxnId="{CEA65BEF-06AE-4BC1-9711-E01734BB64BE}">
      <dgm:prSet/>
      <dgm:spPr/>
      <dgm:t>
        <a:bodyPr/>
        <a:lstStyle/>
        <a:p>
          <a:endParaRPr lang="ru-RU"/>
        </a:p>
      </dgm:t>
    </dgm:pt>
    <dgm:pt modelId="{637CD3D4-4DBD-4C7F-AB19-000ABC433B22}" type="sibTrans" cxnId="{CEA65BEF-06AE-4BC1-9711-E01734BB64BE}">
      <dgm:prSet/>
      <dgm:spPr/>
      <dgm:t>
        <a:bodyPr/>
        <a:lstStyle/>
        <a:p>
          <a:endParaRPr lang="ru-RU"/>
        </a:p>
      </dgm:t>
    </dgm:pt>
    <dgm:pt modelId="{8C9ABEF3-5332-4CE4-AEB1-D5129070AFDC}" type="pres">
      <dgm:prSet presAssocID="{C7A37BD6-EBBE-4A6D-BC3B-D38F05CD028F}" presName="Name0" presStyleCnt="0">
        <dgm:presLayoutVars>
          <dgm:dir/>
        </dgm:presLayoutVars>
      </dgm:prSet>
      <dgm:spPr/>
    </dgm:pt>
    <dgm:pt modelId="{59BC3F3F-B153-4BBF-A21C-CAB9B02CF895}" type="pres">
      <dgm:prSet presAssocID="{289E9800-40E8-42DD-A118-76F23B76AD46}" presName="noChildren" presStyleCnt="0"/>
      <dgm:spPr/>
    </dgm:pt>
    <dgm:pt modelId="{BCE32ABF-72AE-492D-9360-8F99DE78528B}" type="pres">
      <dgm:prSet presAssocID="{289E9800-40E8-42DD-A118-76F23B76AD46}" presName="gap" presStyleCnt="0"/>
      <dgm:spPr/>
    </dgm:pt>
    <dgm:pt modelId="{AAE96F2D-B92F-430A-909C-20610FAA85AD}" type="pres">
      <dgm:prSet presAssocID="{289E9800-40E8-42DD-A118-76F23B76AD46}" presName="medCircle2" presStyleLbl="vennNode1" presStyleIdx="0" presStyleCnt="3"/>
      <dgm:spPr/>
    </dgm:pt>
    <dgm:pt modelId="{21559303-B7A1-42F9-B6DF-95E13D6F10FC}" type="pres">
      <dgm:prSet presAssocID="{289E9800-40E8-42DD-A118-76F23B76AD46}" presName="txLvlOnly1" presStyleLbl="revTx" presStyleIdx="0" presStyleCnt="3"/>
      <dgm:spPr/>
      <dgm:t>
        <a:bodyPr/>
        <a:lstStyle/>
        <a:p>
          <a:endParaRPr lang="ru-RU"/>
        </a:p>
      </dgm:t>
    </dgm:pt>
    <dgm:pt modelId="{4D128F3D-6D94-4E28-8B16-8D34985A080B}" type="pres">
      <dgm:prSet presAssocID="{88DD1EFD-16D7-413F-9479-D2E4C1B273DA}" presName="noChildren" presStyleCnt="0"/>
      <dgm:spPr/>
    </dgm:pt>
    <dgm:pt modelId="{4FED4050-A64D-4722-80AF-587B8752B97A}" type="pres">
      <dgm:prSet presAssocID="{88DD1EFD-16D7-413F-9479-D2E4C1B273DA}" presName="gap" presStyleCnt="0"/>
      <dgm:spPr/>
    </dgm:pt>
    <dgm:pt modelId="{011E819C-430D-4315-B4F0-76C088F94B39}" type="pres">
      <dgm:prSet presAssocID="{88DD1EFD-16D7-413F-9479-D2E4C1B273DA}" presName="medCircle2" presStyleLbl="vennNode1" presStyleIdx="1" presStyleCnt="3"/>
      <dgm:spPr/>
    </dgm:pt>
    <dgm:pt modelId="{1D713EE6-6AE2-47DA-BC09-8F9D89EB0841}" type="pres">
      <dgm:prSet presAssocID="{88DD1EFD-16D7-413F-9479-D2E4C1B273DA}" presName="txLvlOnly1" presStyleLbl="revTx" presStyleIdx="1" presStyleCnt="3"/>
      <dgm:spPr/>
      <dgm:t>
        <a:bodyPr/>
        <a:lstStyle/>
        <a:p>
          <a:endParaRPr lang="ru-RU"/>
        </a:p>
      </dgm:t>
    </dgm:pt>
    <dgm:pt modelId="{12F47B6D-C25C-476A-9523-42BCE1D70BD9}" type="pres">
      <dgm:prSet presAssocID="{AE2EB623-BF9C-468B-A0DA-7D5343B91D18}" presName="noChildren" presStyleCnt="0"/>
      <dgm:spPr/>
    </dgm:pt>
    <dgm:pt modelId="{ACFDC654-E636-42A7-A288-F86603D84674}" type="pres">
      <dgm:prSet presAssocID="{AE2EB623-BF9C-468B-A0DA-7D5343B91D18}" presName="gap" presStyleCnt="0"/>
      <dgm:spPr/>
    </dgm:pt>
    <dgm:pt modelId="{AC3BDCA8-54FF-4F9C-917A-0822E2249F2F}" type="pres">
      <dgm:prSet presAssocID="{AE2EB623-BF9C-468B-A0DA-7D5343B91D18}" presName="medCircle2" presStyleLbl="vennNode1" presStyleIdx="2" presStyleCnt="3"/>
      <dgm:spPr/>
    </dgm:pt>
    <dgm:pt modelId="{7674B2F3-7FC8-421B-BAD1-7ECC8A2E9070}" type="pres">
      <dgm:prSet presAssocID="{AE2EB623-BF9C-468B-A0DA-7D5343B91D18}" presName="txLvlOnly1" presStyleLbl="revTx" presStyleIdx="2" presStyleCnt="3"/>
      <dgm:spPr/>
      <dgm:t>
        <a:bodyPr/>
        <a:lstStyle/>
        <a:p>
          <a:endParaRPr lang="ru-RU"/>
        </a:p>
      </dgm:t>
    </dgm:pt>
  </dgm:ptLst>
  <dgm:cxnLst>
    <dgm:cxn modelId="{4E3AF519-896D-4182-827A-52AD061AD4E1}" type="presOf" srcId="{AE2EB623-BF9C-468B-A0DA-7D5343B91D18}" destId="{7674B2F3-7FC8-421B-BAD1-7ECC8A2E9070}" srcOrd="0" destOrd="0" presId="urn:microsoft.com/office/officeart/2008/layout/VerticalCircleList"/>
    <dgm:cxn modelId="{F981419D-CEDD-481B-9002-A86D7CE6A418}" type="presOf" srcId="{88DD1EFD-16D7-413F-9479-D2E4C1B273DA}" destId="{1D713EE6-6AE2-47DA-BC09-8F9D89EB0841}" srcOrd="0" destOrd="0" presId="urn:microsoft.com/office/officeart/2008/layout/VerticalCircleList"/>
    <dgm:cxn modelId="{CDD876D1-E958-415F-A79D-9263387C568F}" srcId="{C7A37BD6-EBBE-4A6D-BC3B-D38F05CD028F}" destId="{289E9800-40E8-42DD-A118-76F23B76AD46}" srcOrd="0" destOrd="0" parTransId="{696BE0C3-177A-4794-AE22-BE79D11DC5AA}" sibTransId="{462DB59D-9322-4E84-A5FF-2BA7FBF90C9B}"/>
    <dgm:cxn modelId="{CEA65BEF-06AE-4BC1-9711-E01734BB64BE}" srcId="{C7A37BD6-EBBE-4A6D-BC3B-D38F05CD028F}" destId="{AE2EB623-BF9C-468B-A0DA-7D5343B91D18}" srcOrd="2" destOrd="0" parTransId="{8BE79F63-4CE9-40C6-815A-40DBA38C7F5F}" sibTransId="{637CD3D4-4DBD-4C7F-AB19-000ABC433B22}"/>
    <dgm:cxn modelId="{8CB597F9-7ADD-4BF5-AC5C-44B405A0DC69}" type="presOf" srcId="{289E9800-40E8-42DD-A118-76F23B76AD46}" destId="{21559303-B7A1-42F9-B6DF-95E13D6F10FC}" srcOrd="0" destOrd="0" presId="urn:microsoft.com/office/officeart/2008/layout/VerticalCircleList"/>
    <dgm:cxn modelId="{7C7BD025-95F6-4F64-A9A8-0D8214701E4F}" srcId="{C7A37BD6-EBBE-4A6D-BC3B-D38F05CD028F}" destId="{88DD1EFD-16D7-413F-9479-D2E4C1B273DA}" srcOrd="1" destOrd="0" parTransId="{8341E433-128D-4F27-AE2A-82230E148EC1}" sibTransId="{EBB46F24-3BBA-4C1C-925A-8B68E90DB7B7}"/>
    <dgm:cxn modelId="{C6A56B8A-1995-4515-8376-E07762E7D7CE}" type="presOf" srcId="{C7A37BD6-EBBE-4A6D-BC3B-D38F05CD028F}" destId="{8C9ABEF3-5332-4CE4-AEB1-D5129070AFDC}" srcOrd="0" destOrd="0" presId="urn:microsoft.com/office/officeart/2008/layout/VerticalCircleList"/>
    <dgm:cxn modelId="{047F96FB-5970-409A-BF95-E3DA696AB26B}" type="presParOf" srcId="{8C9ABEF3-5332-4CE4-AEB1-D5129070AFDC}" destId="{59BC3F3F-B153-4BBF-A21C-CAB9B02CF895}" srcOrd="0" destOrd="0" presId="urn:microsoft.com/office/officeart/2008/layout/VerticalCircleList"/>
    <dgm:cxn modelId="{018A5CE8-C2F1-4D99-B686-C0E35C011049}" type="presParOf" srcId="{59BC3F3F-B153-4BBF-A21C-CAB9B02CF895}" destId="{BCE32ABF-72AE-492D-9360-8F99DE78528B}" srcOrd="0" destOrd="0" presId="urn:microsoft.com/office/officeart/2008/layout/VerticalCircleList"/>
    <dgm:cxn modelId="{D217E2FB-ADE4-426A-9224-88FB770C9C4B}" type="presParOf" srcId="{59BC3F3F-B153-4BBF-A21C-CAB9B02CF895}" destId="{AAE96F2D-B92F-430A-909C-20610FAA85AD}" srcOrd="1" destOrd="0" presId="urn:microsoft.com/office/officeart/2008/layout/VerticalCircleList"/>
    <dgm:cxn modelId="{D2AF170B-BF5F-4CFA-9412-8A5C7E611240}" type="presParOf" srcId="{59BC3F3F-B153-4BBF-A21C-CAB9B02CF895}" destId="{21559303-B7A1-42F9-B6DF-95E13D6F10FC}" srcOrd="2" destOrd="0" presId="urn:microsoft.com/office/officeart/2008/layout/VerticalCircleList"/>
    <dgm:cxn modelId="{4350BD86-A7F7-448F-8B19-C7C25F681272}" type="presParOf" srcId="{8C9ABEF3-5332-4CE4-AEB1-D5129070AFDC}" destId="{4D128F3D-6D94-4E28-8B16-8D34985A080B}" srcOrd="1" destOrd="0" presId="urn:microsoft.com/office/officeart/2008/layout/VerticalCircleList"/>
    <dgm:cxn modelId="{BC394C13-7DD3-4736-B76B-EAB692E4565B}" type="presParOf" srcId="{4D128F3D-6D94-4E28-8B16-8D34985A080B}" destId="{4FED4050-A64D-4722-80AF-587B8752B97A}" srcOrd="0" destOrd="0" presId="urn:microsoft.com/office/officeart/2008/layout/VerticalCircleList"/>
    <dgm:cxn modelId="{0D22ECD9-2845-42C0-AA0A-116970A915FC}" type="presParOf" srcId="{4D128F3D-6D94-4E28-8B16-8D34985A080B}" destId="{011E819C-430D-4315-B4F0-76C088F94B39}" srcOrd="1" destOrd="0" presId="urn:microsoft.com/office/officeart/2008/layout/VerticalCircleList"/>
    <dgm:cxn modelId="{2CF230F7-EB19-482A-9F6D-648E18F1D7A7}" type="presParOf" srcId="{4D128F3D-6D94-4E28-8B16-8D34985A080B}" destId="{1D713EE6-6AE2-47DA-BC09-8F9D89EB0841}" srcOrd="2" destOrd="0" presId="urn:microsoft.com/office/officeart/2008/layout/VerticalCircleList"/>
    <dgm:cxn modelId="{771E9902-CD03-40DB-9F64-DB564224A1D5}" type="presParOf" srcId="{8C9ABEF3-5332-4CE4-AEB1-D5129070AFDC}" destId="{12F47B6D-C25C-476A-9523-42BCE1D70BD9}" srcOrd="2" destOrd="0" presId="urn:microsoft.com/office/officeart/2008/layout/VerticalCircleList"/>
    <dgm:cxn modelId="{4F50B636-E21C-474F-9916-9C472C84C41C}" type="presParOf" srcId="{12F47B6D-C25C-476A-9523-42BCE1D70BD9}" destId="{ACFDC654-E636-42A7-A288-F86603D84674}" srcOrd="0" destOrd="0" presId="urn:microsoft.com/office/officeart/2008/layout/VerticalCircleList"/>
    <dgm:cxn modelId="{67814296-31BB-474A-A616-A4A0E6255F05}" type="presParOf" srcId="{12F47B6D-C25C-476A-9523-42BCE1D70BD9}" destId="{AC3BDCA8-54FF-4F9C-917A-0822E2249F2F}" srcOrd="1" destOrd="0" presId="urn:microsoft.com/office/officeart/2008/layout/VerticalCircleList"/>
    <dgm:cxn modelId="{6B89897F-93B7-4F06-9E5C-9EFACDB23710}" type="presParOf" srcId="{12F47B6D-C25C-476A-9523-42BCE1D70BD9}" destId="{7674B2F3-7FC8-421B-BAD1-7ECC8A2E9070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96F2D-B92F-430A-909C-20610FAA85AD}">
      <dsp:nvSpPr>
        <dsp:cNvPr id="0" name=""/>
        <dsp:cNvSpPr/>
      </dsp:nvSpPr>
      <dsp:spPr>
        <a:xfrm>
          <a:off x="786611" y="1725"/>
          <a:ext cx="1200057" cy="120005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1559303-B7A1-42F9-B6DF-95E13D6F10FC}">
      <dsp:nvSpPr>
        <dsp:cNvPr id="0" name=""/>
        <dsp:cNvSpPr/>
      </dsp:nvSpPr>
      <dsp:spPr>
        <a:xfrm>
          <a:off x="1386640" y="1725"/>
          <a:ext cx="6402747" cy="1200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0480" rIns="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>
              <a:latin typeface="+mj-lt"/>
            </a:rPr>
            <a:t>Координатор ШСП</a:t>
          </a:r>
          <a:endParaRPr lang="ru-RU" sz="2400" b="1" kern="1200" dirty="0">
            <a:latin typeface="+mj-lt"/>
          </a:endParaRPr>
        </a:p>
      </dsp:txBody>
      <dsp:txXfrm>
        <a:off x="1386640" y="1725"/>
        <a:ext cx="6402747" cy="1200057"/>
      </dsp:txXfrm>
    </dsp:sp>
    <dsp:sp modelId="{011E819C-430D-4315-B4F0-76C088F94B39}">
      <dsp:nvSpPr>
        <dsp:cNvPr id="0" name=""/>
        <dsp:cNvSpPr/>
      </dsp:nvSpPr>
      <dsp:spPr>
        <a:xfrm>
          <a:off x="786611" y="1201783"/>
          <a:ext cx="1200057" cy="1200057"/>
        </a:xfrm>
        <a:prstGeom prst="ellipse">
          <a:avLst/>
        </a:prstGeom>
        <a:solidFill>
          <a:schemeClr val="accent4">
            <a:alpha val="50000"/>
            <a:hueOff val="-2282812"/>
            <a:satOff val="24021"/>
            <a:lumOff val="13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D713EE6-6AE2-47DA-BC09-8F9D89EB0841}">
      <dsp:nvSpPr>
        <dsp:cNvPr id="0" name=""/>
        <dsp:cNvSpPr/>
      </dsp:nvSpPr>
      <dsp:spPr>
        <a:xfrm>
          <a:off x="1386640" y="1201783"/>
          <a:ext cx="6402747" cy="1200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+mj-lt"/>
            </a:rPr>
            <a:t>Педагог-психолог, опытный педагог</a:t>
          </a:r>
          <a:endParaRPr lang="ru-RU" sz="2000" b="1" kern="1200" dirty="0">
            <a:latin typeface="+mj-lt"/>
          </a:endParaRPr>
        </a:p>
      </dsp:txBody>
      <dsp:txXfrm>
        <a:off x="1386640" y="1201783"/>
        <a:ext cx="6402747" cy="1200057"/>
      </dsp:txXfrm>
    </dsp:sp>
    <dsp:sp modelId="{AC3BDCA8-54FF-4F9C-917A-0822E2249F2F}">
      <dsp:nvSpPr>
        <dsp:cNvPr id="0" name=""/>
        <dsp:cNvSpPr/>
      </dsp:nvSpPr>
      <dsp:spPr>
        <a:xfrm>
          <a:off x="786611" y="2401841"/>
          <a:ext cx="1200057" cy="1200057"/>
        </a:xfrm>
        <a:prstGeom prst="ellipse">
          <a:avLst/>
        </a:prstGeom>
        <a:solidFill>
          <a:schemeClr val="accent4">
            <a:alpha val="50000"/>
            <a:hueOff val="-4565623"/>
            <a:satOff val="48042"/>
            <a:lumOff val="274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674B2F3-7FC8-421B-BAD1-7ECC8A2E9070}">
      <dsp:nvSpPr>
        <dsp:cNvPr id="0" name=""/>
        <dsp:cNvSpPr/>
      </dsp:nvSpPr>
      <dsp:spPr>
        <a:xfrm>
          <a:off x="1386640" y="2401841"/>
          <a:ext cx="6402747" cy="12000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+mj-lt"/>
            </a:rPr>
            <a:t>Медиаторы-школьники</a:t>
          </a:r>
          <a:endParaRPr lang="ru-RU" sz="2000" b="1" kern="1200" dirty="0">
            <a:latin typeface="+mj-lt"/>
          </a:endParaRPr>
        </a:p>
      </dsp:txBody>
      <dsp:txXfrm>
        <a:off x="1386640" y="2401841"/>
        <a:ext cx="6402747" cy="1200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1189096" y="5617774"/>
            <a:ext cx="9843913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19937" y="1016990"/>
            <a:ext cx="9572977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20801" y="1009651"/>
            <a:ext cx="9572977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026029" y="702069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10568399" y="655232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2934" y="1794935"/>
            <a:ext cx="7631291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02934" y="3736622"/>
            <a:ext cx="761623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27569" y="5357593"/>
            <a:ext cx="1618428" cy="365125"/>
          </a:xfrm>
        </p:spPr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65393" y="5357593"/>
            <a:ext cx="671312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5241" y="5357593"/>
            <a:ext cx="738697" cy="365125"/>
          </a:xfrm>
        </p:spPr>
        <p:txBody>
          <a:bodyPr/>
          <a:lstStyle>
            <a:lvl1pPr algn="ctr">
              <a:defRPr/>
            </a:lvl1pPr>
          </a:lstStyle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2" y="925691"/>
            <a:ext cx="1907823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0962" y="1106313"/>
            <a:ext cx="690503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639" y="2239431"/>
            <a:ext cx="8338725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690" y="3725335"/>
            <a:ext cx="8308623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31264" y="2121407"/>
            <a:ext cx="42672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17920" y="2119313"/>
            <a:ext cx="42672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7160" y="2122312"/>
            <a:ext cx="391936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47559" y="2122311"/>
            <a:ext cx="3925824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731264" y="2944368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193535" y="2944813"/>
            <a:ext cx="4303776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5961889" y="603504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999745" y="576072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8635" y="2020043"/>
            <a:ext cx="4086436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6472388" y="1150993"/>
            <a:ext cx="4027723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0834" y="3623748"/>
            <a:ext cx="4065188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55598" y="5885673"/>
            <a:ext cx="1618428" cy="365125"/>
          </a:xfrm>
        </p:spPr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06" y="5829262"/>
            <a:ext cx="469680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76418" y="5896962"/>
            <a:ext cx="738697" cy="365125"/>
          </a:xfrm>
        </p:spPr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842903" y="6058038"/>
            <a:ext cx="10295468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998940" y="576868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993412" y="575769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5958497" y="605163"/>
            <a:ext cx="505192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5953025" y="603920"/>
            <a:ext cx="505192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3161475" y="293953"/>
            <a:ext cx="757108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8467351" y="238675"/>
            <a:ext cx="566928" cy="75590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475232" y="2020824"/>
            <a:ext cx="408432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6531487" y="1207272"/>
            <a:ext cx="3885151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536192" y="3621024"/>
            <a:ext cx="4059936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8461249" y="5888738"/>
            <a:ext cx="1618428" cy="365125"/>
          </a:xfrm>
        </p:spPr>
        <p:txBody>
          <a:bodyPr/>
          <a:lstStyle/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1219426" y="5831038"/>
            <a:ext cx="4425391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10082786" y="5900027"/>
            <a:ext cx="738697" cy="365125"/>
          </a:xfrm>
        </p:spPr>
        <p:txBody>
          <a:bodyPr/>
          <a:lstStyle/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38201" y="6069330"/>
            <a:ext cx="1056132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75360" y="575310"/>
            <a:ext cx="102616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360" y="576072"/>
            <a:ext cx="102616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724989" y="273091"/>
            <a:ext cx="757108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10914593" y="203675"/>
            <a:ext cx="566928" cy="755904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50721" y="2119257"/>
            <a:ext cx="8261873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6118" y="5809153"/>
            <a:ext cx="16184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AB4D4CD-A359-4B3C-B692-F1AFD86CCE20}" type="datetimeFigureOut">
              <a:rPr lang="ru-RU" smtClean="0"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9202" y="5809153"/>
            <a:ext cx="73869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26937" y="5809153"/>
            <a:ext cx="7386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30AD084-051C-4DD6-8B3E-6ACCE621D05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0843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работы школьной службы медиации. Реализация дополнительной общеразвивающей программы интерактивных занятий для детей, подростков и молодежи по вопросам ненасильственных методов разрешения споров и конфликтов «</a:t>
            </a:r>
            <a:r>
              <a:rPr lang="ru-RU" sz="32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урс юного переговорщика» в рамках работы службы школьной медиации. 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99400" y="5896120"/>
            <a:ext cx="4152901" cy="74598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000" b="1" dirty="0" smtClean="0">
                <a:latin typeface="+mj-lt"/>
              </a:rPr>
              <a:t>Заместитель директора по ВР </a:t>
            </a:r>
            <a:r>
              <a:rPr lang="ru-RU" b="1" dirty="0" smtClean="0">
                <a:latin typeface="+mj-lt"/>
              </a:rPr>
              <a:t>Бычкова А.А.</a:t>
            </a: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72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1000" y="1710109"/>
            <a:ext cx="90960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Обучающиеся </a:t>
            </a:r>
            <a:r>
              <a:rPr lang="ru-RU" sz="2400" b="1" dirty="0">
                <a:solidFill>
                  <a:srgbClr val="FF0000"/>
                </a:solidFill>
                <a:latin typeface="+mj-lt"/>
              </a:rPr>
              <a:t>будут знать: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+mj-lt"/>
              </a:rPr>
              <a:t>с</a:t>
            </a:r>
            <a:r>
              <a:rPr lang="ru-RU" sz="2400" b="1" dirty="0" smtClean="0">
                <a:latin typeface="+mj-lt"/>
              </a:rPr>
              <a:t>пособы </a:t>
            </a:r>
            <a:r>
              <a:rPr lang="ru-RU" sz="2400" b="1" dirty="0">
                <a:latin typeface="+mj-lt"/>
              </a:rPr>
              <a:t>разрешения конфликтных ситуаций;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принципы </a:t>
            </a:r>
            <a:r>
              <a:rPr lang="ru-RU" sz="2400" b="1" dirty="0">
                <a:latin typeface="+mj-lt"/>
              </a:rPr>
              <a:t>медиации;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показания </a:t>
            </a:r>
            <a:r>
              <a:rPr lang="ru-RU" sz="2400" b="1" dirty="0">
                <a:latin typeface="+mj-lt"/>
              </a:rPr>
              <a:t>к применению медиативного и восстановительного подходов.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Обучающиеся </a:t>
            </a:r>
            <a:r>
              <a:rPr lang="ru-RU" sz="2400" b="1" dirty="0">
                <a:solidFill>
                  <a:srgbClr val="FF0000"/>
                </a:solidFill>
                <a:latin typeface="+mj-lt"/>
              </a:rPr>
              <a:t>будут владеть: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основными </a:t>
            </a:r>
            <a:r>
              <a:rPr lang="ru-RU" sz="2400" b="1" dirty="0">
                <a:latin typeface="+mj-lt"/>
              </a:rPr>
              <a:t>инструментами медиации;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навыками </a:t>
            </a:r>
            <a:r>
              <a:rPr lang="ru-RU" sz="2400" b="1" dirty="0">
                <a:latin typeface="+mj-lt"/>
              </a:rPr>
              <a:t>построения конструктивного диалога со сверстниками;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способностью </a:t>
            </a:r>
            <a:r>
              <a:rPr lang="ru-RU" sz="2400" b="1" dirty="0">
                <a:latin typeface="+mj-lt"/>
              </a:rPr>
              <a:t>понимать и принимать позицию активной ответственности. 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реализации программы</a:t>
            </a:r>
            <a:endParaRPr lang="ru-RU" sz="4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7792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1300" y="863601"/>
            <a:ext cx="9448799" cy="411480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+mj-lt"/>
              </a:rPr>
              <a:t>Возраст участников </a:t>
            </a:r>
            <a:r>
              <a:rPr lang="ru-RU" sz="3000" dirty="0" smtClean="0">
                <a:latin typeface="+mj-lt"/>
              </a:rPr>
              <a:t>-  </a:t>
            </a:r>
            <a:r>
              <a:rPr lang="ru-RU" sz="3000" dirty="0">
                <a:latin typeface="+mj-lt"/>
              </a:rPr>
              <a:t>12 – 17 лет. </a:t>
            </a:r>
            <a:endParaRPr lang="ru-RU" sz="3000" dirty="0" smtClean="0">
              <a:latin typeface="+mj-lt"/>
            </a:endParaRPr>
          </a:p>
          <a:p>
            <a:r>
              <a:rPr lang="ru-RU" sz="3000" b="1" dirty="0" smtClean="0">
                <a:latin typeface="+mj-lt"/>
              </a:rPr>
              <a:t>Формат </a:t>
            </a:r>
            <a:r>
              <a:rPr lang="ru-RU" sz="3000" b="1" dirty="0">
                <a:latin typeface="+mj-lt"/>
              </a:rPr>
              <a:t>занятий </a:t>
            </a:r>
            <a:r>
              <a:rPr lang="ru-RU" sz="3000" dirty="0">
                <a:latin typeface="+mj-lt"/>
              </a:rPr>
              <a:t>– групповой. </a:t>
            </a:r>
            <a:endParaRPr lang="ru-RU" sz="3000" dirty="0" smtClean="0">
              <a:latin typeface="+mj-lt"/>
            </a:endParaRPr>
          </a:p>
          <a:p>
            <a:r>
              <a:rPr lang="ru-RU" sz="3000" b="1" dirty="0" smtClean="0">
                <a:latin typeface="+mj-lt"/>
              </a:rPr>
              <a:t>Наполняемость </a:t>
            </a:r>
            <a:r>
              <a:rPr lang="ru-RU" sz="3000" b="1" dirty="0">
                <a:latin typeface="+mj-lt"/>
              </a:rPr>
              <a:t>группы </a:t>
            </a:r>
            <a:r>
              <a:rPr lang="ru-RU" sz="3000" dirty="0">
                <a:latin typeface="+mj-lt"/>
              </a:rPr>
              <a:t>– не более 15 </a:t>
            </a:r>
            <a:r>
              <a:rPr lang="ru-RU" sz="3000" dirty="0" smtClean="0">
                <a:latin typeface="+mj-lt"/>
              </a:rPr>
              <a:t>человек.</a:t>
            </a:r>
          </a:p>
          <a:p>
            <a:r>
              <a:rPr lang="ru-RU" sz="3000" b="1" dirty="0" smtClean="0">
                <a:latin typeface="+mj-lt"/>
              </a:rPr>
              <a:t>Количество часов </a:t>
            </a:r>
            <a:r>
              <a:rPr lang="ru-RU" sz="3000" dirty="0" smtClean="0">
                <a:latin typeface="+mj-lt"/>
              </a:rPr>
              <a:t>– 18 час.</a:t>
            </a:r>
          </a:p>
          <a:p>
            <a:r>
              <a:rPr lang="ru-RU" sz="3000" b="1" dirty="0" smtClean="0">
                <a:latin typeface="+mj-lt"/>
              </a:rPr>
              <a:t>Кто реализует: </a:t>
            </a:r>
            <a:r>
              <a:rPr lang="ru-RU" sz="3000" dirty="0">
                <a:latin typeface="+mj-lt"/>
              </a:rPr>
              <a:t>преподаватель с педагогическим образованием и имеющим повышение квалификации или профессиональная переподготовку по вопросам медиации. </a:t>
            </a:r>
          </a:p>
          <a:p>
            <a:endParaRPr lang="ru-RU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032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2731" y="677883"/>
            <a:ext cx="9286993" cy="871517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Нормативно-правовое обеспечение</a:t>
            </a:r>
            <a:endParaRPr lang="ru-RU" sz="4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5700" y="1825624"/>
            <a:ext cx="9664700" cy="4194175"/>
          </a:xfrm>
        </p:spPr>
        <p:txBody>
          <a:bodyPr>
            <a:normAutofit fontScale="62500" lnSpcReduction="20000"/>
          </a:bodyPr>
          <a:lstStyle/>
          <a:p>
            <a:r>
              <a:rPr lang="ru-RU" sz="2900" dirty="0">
                <a:latin typeface="+mj-lt"/>
                <a:ea typeface="Times New Roman" panose="02020603050405020304" pitchFamily="18" charset="0"/>
              </a:rPr>
              <a:t>Федеральный закон №273-ФЗ от 29.12.2012 «Об образовании в Российской Федерации</a:t>
            </a:r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»;</a:t>
            </a:r>
          </a:p>
          <a:p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Национальная </a:t>
            </a:r>
            <a:r>
              <a:rPr lang="ru-RU" sz="29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стратегия действий в интересах детей на 2012 - 2017 </a:t>
            </a:r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годы, утвержденная </a:t>
            </a:r>
            <a:r>
              <a:rPr lang="ru-RU" sz="2900" dirty="0">
                <a:latin typeface="+mj-lt"/>
                <a:ea typeface="Times New Roman" panose="02020603050405020304" pitchFamily="18" charset="0"/>
              </a:rPr>
              <a:t>Указом Президента РФ №761 от </a:t>
            </a:r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01.06.2012;</a:t>
            </a:r>
          </a:p>
          <a:p>
            <a:r>
              <a:rPr lang="ru-RU" sz="2900" dirty="0" smtClean="0">
                <a:latin typeface="+mj-lt"/>
              </a:rPr>
              <a:t>Федеральный</a:t>
            </a:r>
            <a:r>
              <a:rPr lang="ru-RU" sz="2900" dirty="0">
                <a:latin typeface="+mj-lt"/>
              </a:rPr>
              <a:t> </a:t>
            </a:r>
            <a:r>
              <a:rPr lang="ru-RU" sz="2900" dirty="0" smtClean="0">
                <a:latin typeface="+mj-lt"/>
              </a:rPr>
              <a:t>закон от</a:t>
            </a:r>
            <a:r>
              <a:rPr lang="ru-RU" sz="2900" dirty="0">
                <a:latin typeface="+mj-lt"/>
              </a:rPr>
              <a:t> 27.07.2010 N </a:t>
            </a:r>
            <a:r>
              <a:rPr lang="ru-RU" sz="2900" dirty="0" smtClean="0">
                <a:latin typeface="+mj-lt"/>
              </a:rPr>
              <a:t>193-ФЗ</a:t>
            </a:r>
            <a:r>
              <a:rPr lang="ru-RU" sz="2900" dirty="0">
                <a:latin typeface="+mj-lt"/>
              </a:rPr>
              <a:t> </a:t>
            </a:r>
            <a:r>
              <a:rPr lang="ru-RU" sz="2900" dirty="0" smtClean="0">
                <a:latin typeface="+mj-lt"/>
              </a:rPr>
              <a:t> «</a:t>
            </a:r>
            <a:r>
              <a:rPr lang="ru-RU" sz="2900" dirty="0">
                <a:latin typeface="+mj-lt"/>
              </a:rPr>
              <a:t>Об альтернативной </a:t>
            </a:r>
            <a:r>
              <a:rPr lang="ru-RU" sz="2900" dirty="0" smtClean="0">
                <a:latin typeface="+mj-lt"/>
              </a:rPr>
              <a:t> процедуре</a:t>
            </a:r>
            <a:r>
              <a:rPr lang="ru-RU" sz="2900" dirty="0">
                <a:latin typeface="+mj-lt"/>
              </a:rPr>
              <a:t> </a:t>
            </a:r>
            <a:endParaRPr lang="ru-RU" sz="2900" dirty="0" smtClean="0">
              <a:latin typeface="+mj-lt"/>
            </a:endParaRPr>
          </a:p>
          <a:p>
            <a:pPr marL="0" indent="0">
              <a:buNone/>
            </a:pPr>
            <a:r>
              <a:rPr lang="ru-RU" sz="2900" dirty="0">
                <a:latin typeface="+mj-lt"/>
              </a:rPr>
              <a:t> </a:t>
            </a:r>
            <a:r>
              <a:rPr lang="ru-RU" sz="2900" dirty="0" smtClean="0">
                <a:latin typeface="+mj-lt"/>
              </a:rPr>
              <a:t>     урегулирования</a:t>
            </a:r>
            <a:r>
              <a:rPr lang="ru-RU" sz="2900" dirty="0">
                <a:latin typeface="+mj-lt"/>
              </a:rPr>
              <a:t> споров с участием посредника (процедуре медиации</a:t>
            </a:r>
            <a:r>
              <a:rPr lang="ru-RU" sz="2900" dirty="0" smtClean="0">
                <a:latin typeface="+mj-lt"/>
              </a:rPr>
              <a:t>)»;</a:t>
            </a:r>
            <a:endParaRPr lang="ru-RU" sz="29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Письмо Министерства Просвещения РФ от 28.04.2020  № ДГ-375/07 «О направлении методических рекомендаций  </a:t>
            </a:r>
            <a:r>
              <a:rPr lang="ru-RU" sz="29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по развитию сети служб медиации (примирения) в образовательных организациях  и в организациях для детей-сирот и детей, оставшихся без попечения </a:t>
            </a:r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родителей»;</a:t>
            </a:r>
          </a:p>
          <a:p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Письмо </a:t>
            </a:r>
            <a:r>
              <a:rPr lang="ru-RU" sz="29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Министерства образования и науки Российской Федерации «О направлении методических рекомендаций по организации служб школьной медиации»  от 18 ноября 2013 г. № </a:t>
            </a:r>
            <a:r>
              <a:rPr lang="ru-RU" sz="2900" dirty="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ВК-844/07;</a:t>
            </a:r>
          </a:p>
          <a:p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Письмо </a:t>
            </a:r>
            <a:r>
              <a:rPr lang="ru-RU" sz="2900" dirty="0">
                <a:latin typeface="+mj-lt"/>
                <a:ea typeface="Times New Roman" panose="02020603050405020304" pitchFamily="18" charset="0"/>
              </a:rPr>
              <a:t>с рекомендациями МИНОБРНАУКИ по организации школьной службы примирения  в образовательных организациях  от 18 декабря 2015 года N </a:t>
            </a:r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07-4317</a:t>
            </a:r>
            <a:r>
              <a:rPr lang="ru-RU" sz="2900" dirty="0">
                <a:latin typeface="+mj-lt"/>
                <a:ea typeface="Times New Roman" panose="02020603050405020304" pitchFamily="18" charset="0"/>
              </a:rPr>
              <a:t>;</a:t>
            </a:r>
            <a:endParaRPr lang="ru-RU" sz="2900" dirty="0" smtClean="0">
              <a:solidFill>
                <a:srgbClr val="000000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Положение МБОУ Крюковской СОШ </a:t>
            </a:r>
            <a:r>
              <a:rPr lang="ru-RU" sz="2900" dirty="0">
                <a:latin typeface="+mj-lt"/>
                <a:ea typeface="Times New Roman" panose="02020603050405020304" pitchFamily="18" charset="0"/>
              </a:rPr>
              <a:t>о школьной службе </a:t>
            </a:r>
            <a:r>
              <a:rPr lang="ru-RU" sz="2900" dirty="0" smtClean="0">
                <a:latin typeface="+mj-lt"/>
                <a:ea typeface="Times New Roman" panose="02020603050405020304" pitchFamily="18" charset="0"/>
              </a:rPr>
              <a:t>примирения.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7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031" y="817583"/>
            <a:ext cx="9512769" cy="120248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 и задачи школьной службы примирения</a:t>
            </a:r>
            <a:endParaRPr lang="ru-RU" sz="3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5700" y="2043057"/>
            <a:ext cx="9855199" cy="146214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Цель:</a:t>
            </a:r>
            <a:r>
              <a:rPr lang="ru-RU" dirty="0" smtClean="0">
                <a:latin typeface="+mj-lt"/>
              </a:rPr>
              <a:t> развитие </a:t>
            </a:r>
            <a:r>
              <a:rPr lang="ru-RU" dirty="0">
                <a:latin typeface="+mj-lt"/>
              </a:rPr>
              <a:t>в образовательном учреждении восстановительного способа реагирования на конфликты и правонарушения детей и подростков.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7300" y="3503643"/>
            <a:ext cx="9474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Задачи </a:t>
            </a:r>
            <a:r>
              <a:rPr lang="ru-RU" sz="2400" b="1" dirty="0">
                <a:solidFill>
                  <a:srgbClr val="FF0000"/>
                </a:solidFill>
                <a:latin typeface="+mj-lt"/>
              </a:rPr>
              <a:t>школьной службы примирения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: </a:t>
            </a:r>
            <a:endParaRPr lang="ru-RU" sz="2400" b="1" dirty="0">
              <a:solidFill>
                <a:srgbClr val="FF0000"/>
              </a:solidFill>
              <a:latin typeface="+mj-lt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+mj-lt"/>
              </a:rPr>
              <a:t>проведение </a:t>
            </a:r>
            <a:r>
              <a:rPr lang="ru-RU" sz="2400" dirty="0">
                <a:latin typeface="+mj-lt"/>
              </a:rPr>
              <a:t>восстановительных </a:t>
            </a:r>
            <a:r>
              <a:rPr lang="ru-RU" sz="2400" dirty="0" smtClean="0">
                <a:latin typeface="+mj-lt"/>
              </a:rPr>
              <a:t>программ;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+mj-lt"/>
              </a:rPr>
              <a:t>обучение </a:t>
            </a:r>
            <a:r>
              <a:rPr lang="ru-RU" sz="2400" dirty="0">
                <a:latin typeface="+mj-lt"/>
              </a:rPr>
              <a:t>учащихся методам урегулирования  </a:t>
            </a:r>
            <a:r>
              <a:rPr lang="ru-RU" sz="2400" dirty="0" smtClean="0">
                <a:latin typeface="+mj-lt"/>
              </a:rPr>
              <a:t>конфликтов;</a:t>
            </a:r>
            <a:endParaRPr lang="ru-RU" sz="2400" dirty="0">
              <a:latin typeface="+mj-lt"/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+mj-lt"/>
              </a:rPr>
              <a:t>организация </a:t>
            </a:r>
            <a:r>
              <a:rPr lang="ru-RU" sz="2400" dirty="0">
                <a:latin typeface="+mj-lt"/>
              </a:rPr>
              <a:t>просветительных </a:t>
            </a:r>
            <a:r>
              <a:rPr lang="ru-RU" sz="2400" dirty="0" smtClean="0">
                <a:latin typeface="+mj-lt"/>
              </a:rPr>
              <a:t>мероприятий;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+mj-lt"/>
              </a:rPr>
              <a:t>взаимодействие </a:t>
            </a:r>
            <a:r>
              <a:rPr lang="ru-RU" sz="2400" dirty="0">
                <a:latin typeface="+mj-lt"/>
              </a:rPr>
              <a:t>и содействие </a:t>
            </a:r>
            <a:r>
              <a:rPr lang="ru-RU" sz="2400" dirty="0" err="1" smtClean="0">
                <a:latin typeface="+mj-lt"/>
              </a:rPr>
              <a:t>КДНиЗП</a:t>
            </a:r>
            <a:r>
              <a:rPr lang="ru-RU" sz="2400" dirty="0" smtClean="0">
                <a:latin typeface="+mj-lt"/>
              </a:rPr>
              <a:t>.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04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Основные принципы  восстановительной </a:t>
            </a:r>
            <a:r>
              <a:rPr lang="ru-RU" sz="36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медиации</a:t>
            </a:r>
            <a:r>
              <a:rPr lang="ru-RU" sz="3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36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36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3800" y="1819852"/>
            <a:ext cx="9842500" cy="4351338"/>
          </a:xfrm>
        </p:spPr>
        <p:txBody>
          <a:bodyPr>
            <a:noAutofit/>
          </a:bodyPr>
          <a:lstStyle/>
          <a:p>
            <a:pPr algn="just"/>
            <a:r>
              <a:rPr lang="ru-RU" sz="1800" b="1" dirty="0" smtClean="0">
                <a:latin typeface="+mj-lt"/>
              </a:rPr>
              <a:t>Добровольность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b="1" dirty="0">
                <a:latin typeface="+mj-lt"/>
              </a:rPr>
              <a:t>участия сторон. </a:t>
            </a:r>
            <a:r>
              <a:rPr lang="ru-RU" sz="1800" dirty="0">
                <a:latin typeface="+mj-lt"/>
              </a:rPr>
              <a:t>Стороны участвуют во встрече добровольно, принуждение в какой-либо форме сторон к участию недопустимо. Стороны вправе отказаться от участия в медиации как до ее начала, так и в ходе самой медиации. </a:t>
            </a:r>
            <a:endParaRPr lang="ru-RU" sz="1800" dirty="0" smtClean="0">
              <a:latin typeface="+mj-lt"/>
            </a:endParaRPr>
          </a:p>
          <a:p>
            <a:pPr algn="just"/>
            <a:r>
              <a:rPr lang="ru-RU" sz="1800" b="1" dirty="0" smtClean="0">
                <a:latin typeface="+mj-lt"/>
              </a:rPr>
              <a:t>Информированность </a:t>
            </a:r>
            <a:r>
              <a:rPr lang="ru-RU" sz="1800" b="1" dirty="0">
                <a:latin typeface="+mj-lt"/>
              </a:rPr>
              <a:t>сторон. </a:t>
            </a:r>
            <a:r>
              <a:rPr lang="ru-RU" sz="1800" dirty="0">
                <a:latin typeface="+mj-lt"/>
              </a:rPr>
              <a:t>Медиатор обязан предоставить сторонам всю необходимую информацию о сути медиации, ее процессе и возможных последствиях.</a:t>
            </a:r>
          </a:p>
          <a:p>
            <a:pPr algn="just"/>
            <a:r>
              <a:rPr lang="ru-RU" sz="1800" b="1" dirty="0" smtClean="0">
                <a:latin typeface="+mj-lt"/>
              </a:rPr>
              <a:t>Нейтральность </a:t>
            </a:r>
            <a:r>
              <a:rPr lang="ru-RU" sz="1800" b="1" dirty="0">
                <a:latin typeface="+mj-lt"/>
              </a:rPr>
              <a:t>медиатора. </a:t>
            </a:r>
            <a:r>
              <a:rPr lang="ru-RU" sz="1800" dirty="0">
                <a:latin typeface="+mj-lt"/>
              </a:rPr>
              <a:t>Медиатор в равной степени поддерживает стороны и их стремление в разрешении конфликта. Е</a:t>
            </a:r>
            <a:r>
              <a:rPr lang="en-US" sz="1800" dirty="0">
                <a:latin typeface="+mj-lt"/>
              </a:rPr>
              <a:t>c</a:t>
            </a:r>
            <a:r>
              <a:rPr lang="ru-RU" sz="1800" dirty="0">
                <a:latin typeface="+mj-lt"/>
              </a:rPr>
              <a:t>ли медиатор чувствует, что не может сохранять нейтральность, он должен передать дело другому медиатору или прекратить медиацию. Медиатор не может принимать от какой-либо из сторон вознаграждения, которые могут вызвать подозрения в поддержке одной из сторон. </a:t>
            </a:r>
            <a:endParaRPr lang="ru-RU" sz="1800" dirty="0" smtClean="0">
              <a:latin typeface="+mj-lt"/>
            </a:endParaRPr>
          </a:p>
          <a:p>
            <a:pPr algn="just"/>
            <a:r>
              <a:rPr lang="ru-RU" sz="1800" b="1" dirty="0" smtClean="0">
                <a:latin typeface="+mj-lt"/>
              </a:rPr>
              <a:t>Конфиденциальность</a:t>
            </a:r>
            <a:r>
              <a:rPr lang="ru-RU" sz="1800" dirty="0" smtClean="0">
                <a:latin typeface="+mj-lt"/>
              </a:rPr>
              <a:t> </a:t>
            </a:r>
            <a:r>
              <a:rPr lang="ru-RU" sz="1800" b="1" dirty="0">
                <a:latin typeface="+mj-lt"/>
              </a:rPr>
              <a:t>процесса медиации. </a:t>
            </a:r>
            <a:r>
              <a:rPr lang="ru-RU" sz="1800" dirty="0" smtClean="0">
                <a:latin typeface="+mj-lt"/>
              </a:rPr>
              <a:t>Медиатор </a:t>
            </a:r>
            <a:r>
              <a:rPr lang="ru-RU" sz="1800" dirty="0">
                <a:latin typeface="+mj-lt"/>
              </a:rPr>
              <a:t>или служба медиации обеспечивает конфиденциальность медиации и защиту от разглашения касающихся процесса медиации документов. Исключение составляет информация, связанная с возможной угрозой жизни либо возможности совершения </a:t>
            </a:r>
            <a:r>
              <a:rPr lang="ru-RU" sz="1800" dirty="0" smtClean="0">
                <a:latin typeface="+mj-lt"/>
              </a:rPr>
              <a:t>преступления. </a:t>
            </a:r>
            <a:endParaRPr lang="ru-RU" sz="1800" dirty="0">
              <a:latin typeface="+mj-lt"/>
            </a:endParaRPr>
          </a:p>
          <a:p>
            <a:pPr algn="just"/>
            <a:endParaRPr lang="ru-RU" sz="1800" dirty="0">
              <a:latin typeface="+mj-lt"/>
            </a:endParaRPr>
          </a:p>
          <a:p>
            <a:pPr algn="just"/>
            <a:endParaRPr lang="ru-RU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7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Специалисты ШСП</a:t>
            </a:r>
            <a:endParaRPr lang="ru-RU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159394"/>
              </p:ext>
            </p:extLst>
          </p:nvPr>
        </p:nvGraphicFramePr>
        <p:xfrm>
          <a:off x="1951038" y="2119313"/>
          <a:ext cx="8261350" cy="36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52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«Курс юного переговорщика»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+mj-lt"/>
              </a:rPr>
              <a:t>дополнительная общеразвивающая программа интерактивных занятий для детей, подростков и молодежи по вопросам ненасильственных методов разрешения споров и конфликтов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54200" y="1150035"/>
            <a:ext cx="8750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+mj-lt"/>
              </a:rPr>
              <a:t>Направлена Департаментом </a:t>
            </a:r>
            <a:r>
              <a:rPr lang="ru-RU" sz="2000" b="1" dirty="0">
                <a:latin typeface="+mj-lt"/>
              </a:rPr>
              <a:t>государственной политики в сфере защиты прав детей </a:t>
            </a:r>
            <a:r>
              <a:rPr lang="ru-RU" sz="2000" b="1" dirty="0" err="1">
                <a:latin typeface="+mj-lt"/>
              </a:rPr>
              <a:t>Минпросвещения</a:t>
            </a:r>
            <a:r>
              <a:rPr lang="ru-RU" sz="2000" b="1" dirty="0">
                <a:latin typeface="+mj-lt"/>
              </a:rPr>
              <a:t> России </a:t>
            </a:r>
          </a:p>
        </p:txBody>
      </p:sp>
    </p:spTree>
    <p:extLst>
      <p:ext uri="{BB962C8B-B14F-4D97-AF65-F5344CB8AC3E}">
        <p14:creationId xmlns:p14="http://schemas.microsoft.com/office/powerpoint/2010/main" val="242541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631736"/>
            <a:ext cx="9042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+mj-lt"/>
              </a:rPr>
              <a:t>Цель 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программы: </a:t>
            </a:r>
            <a:r>
              <a:rPr lang="ru-RU" sz="2800" dirty="0" smtClean="0">
                <a:latin typeface="+mj-lt"/>
              </a:rPr>
              <a:t>овладение </a:t>
            </a:r>
            <a:r>
              <a:rPr lang="ru-RU" sz="2800" dirty="0">
                <a:latin typeface="+mj-lt"/>
              </a:rPr>
              <a:t>умениями и приобретение первоначальных навыков разрешения спорных и конфликтных ситуаций с использованием техник и инструментов медиации.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2600" y="2761636"/>
            <a:ext cx="9042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+mj-lt"/>
              </a:rPr>
              <a:t>Задачи </a:t>
            </a:r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программы:</a:t>
            </a:r>
            <a:endParaRPr lang="ru-RU" sz="2400" b="1" dirty="0">
              <a:solidFill>
                <a:srgbClr val="FF0000"/>
              </a:solidFill>
              <a:latin typeface="+mj-lt"/>
            </a:endParaRPr>
          </a:p>
          <a:p>
            <a:r>
              <a:rPr lang="ru-RU" sz="2400" b="1" dirty="0">
                <a:latin typeface="+mj-lt"/>
              </a:rPr>
              <a:t>Обучающие: </a:t>
            </a:r>
            <a:r>
              <a:rPr lang="ru-RU" sz="2400" dirty="0" smtClean="0">
                <a:latin typeface="+mj-lt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j-lt"/>
              </a:rPr>
              <a:t>сформировать </a:t>
            </a:r>
            <a:r>
              <a:rPr lang="ru-RU" sz="2400" dirty="0">
                <a:latin typeface="+mj-lt"/>
              </a:rPr>
              <a:t>целостное представление о природе конфликтов, научиться систематизировать и анализировать причины их возникновения; </a:t>
            </a:r>
            <a:endParaRPr lang="ru-RU" sz="24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j-lt"/>
              </a:rPr>
              <a:t>сформировать </a:t>
            </a:r>
            <a:r>
              <a:rPr lang="ru-RU" sz="2400" dirty="0">
                <a:latin typeface="+mj-lt"/>
              </a:rPr>
              <a:t>умения разрешать конфликтные ситуации применяя техники и инструменты </a:t>
            </a:r>
            <a:r>
              <a:rPr lang="ru-RU" sz="2400" dirty="0" smtClean="0">
                <a:latin typeface="+mj-lt"/>
              </a:rPr>
              <a:t>медиации;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+mj-lt"/>
              </a:rPr>
              <a:t> сформировать </a:t>
            </a:r>
            <a:r>
              <a:rPr lang="ru-RU" sz="2400" dirty="0">
                <a:latin typeface="+mj-lt"/>
              </a:rPr>
              <a:t>навыки социокультурной компетенции. </a:t>
            </a:r>
          </a:p>
        </p:txBody>
      </p:sp>
    </p:spTree>
    <p:extLst>
      <p:ext uri="{BB962C8B-B14F-4D97-AF65-F5344CB8AC3E}">
        <p14:creationId xmlns:p14="http://schemas.microsoft.com/office/powerpoint/2010/main" val="41722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8000" y="856357"/>
            <a:ext cx="89027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  <a:latin typeface="+mj-lt"/>
              </a:rPr>
              <a:t>Задачи программы:</a:t>
            </a:r>
          </a:p>
          <a:p>
            <a:r>
              <a:rPr lang="ru-RU" sz="2200" b="1" dirty="0" smtClean="0">
                <a:latin typeface="+mj-lt"/>
              </a:rPr>
              <a:t>Развивающие</a:t>
            </a:r>
            <a:r>
              <a:rPr lang="ru-RU" sz="2200" b="1" dirty="0">
                <a:latin typeface="+mj-lt"/>
              </a:rPr>
              <a:t>:</a:t>
            </a:r>
            <a:r>
              <a:rPr lang="ru-RU" sz="2200" dirty="0">
                <a:latin typeface="+mj-lt"/>
              </a:rPr>
              <a:t> </a:t>
            </a:r>
            <a:endParaRPr lang="ru-RU" sz="22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развивать </a:t>
            </a:r>
            <a:r>
              <a:rPr lang="ru-RU" sz="2200" dirty="0">
                <a:latin typeface="+mj-lt"/>
              </a:rPr>
              <a:t>психологическую готовность и умение ориентироваться в особенностях  конфликтных процессов в современных условиях</a:t>
            </a:r>
            <a:r>
              <a:rPr lang="ru-RU" sz="2200" dirty="0" smtClean="0">
                <a:latin typeface="+mj-lt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развивать </a:t>
            </a:r>
            <a:r>
              <a:rPr lang="ru-RU" sz="2200" dirty="0">
                <a:latin typeface="+mj-lt"/>
              </a:rPr>
              <a:t>способность понимать и регулировать собственное эмоциональное </a:t>
            </a:r>
            <a:r>
              <a:rPr lang="ru-RU" sz="2200" dirty="0" smtClean="0">
                <a:latin typeface="+mj-lt"/>
              </a:rPr>
              <a:t>состояние;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развивать </a:t>
            </a:r>
            <a:r>
              <a:rPr lang="ru-RU" sz="2200" dirty="0">
                <a:latin typeface="+mj-lt"/>
              </a:rPr>
              <a:t>способность к аналитическому мышлению, навыки работы в группе сверстников. </a:t>
            </a:r>
            <a:endParaRPr lang="ru-RU" sz="2200" dirty="0" smtClean="0">
              <a:latin typeface="+mj-lt"/>
            </a:endParaRPr>
          </a:p>
          <a:p>
            <a:r>
              <a:rPr lang="ru-RU" sz="2200" b="1" dirty="0" smtClean="0">
                <a:latin typeface="+mj-lt"/>
              </a:rPr>
              <a:t>Воспитательные</a:t>
            </a:r>
            <a:r>
              <a:rPr lang="ru-RU" sz="2200" b="1" dirty="0">
                <a:latin typeface="+mj-lt"/>
              </a:rPr>
              <a:t>: </a:t>
            </a:r>
            <a:endParaRPr lang="ru-RU" sz="2200" b="1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воспитание </a:t>
            </a:r>
            <a:r>
              <a:rPr lang="ru-RU" sz="2200" dirty="0">
                <a:latin typeface="+mj-lt"/>
              </a:rPr>
              <a:t>социально ценных отношений и переживаний в сообществе; </a:t>
            </a:r>
            <a:endParaRPr lang="ru-RU" sz="22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сплочение коллектива;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развитие </a:t>
            </a:r>
            <a:r>
              <a:rPr lang="ru-RU" sz="2200" dirty="0">
                <a:latin typeface="+mj-lt"/>
              </a:rPr>
              <a:t>самооценки </a:t>
            </a:r>
            <a:r>
              <a:rPr lang="ru-RU" sz="2200" dirty="0" smtClean="0">
                <a:latin typeface="+mj-lt"/>
              </a:rPr>
              <a:t>ребенка;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latin typeface="+mj-lt"/>
              </a:rPr>
              <a:t>развитие </a:t>
            </a:r>
            <a:r>
              <a:rPr lang="ru-RU" sz="2200" dirty="0">
                <a:latin typeface="+mj-lt"/>
              </a:rPr>
              <a:t>позиции активной ответственности. </a:t>
            </a:r>
          </a:p>
        </p:txBody>
      </p:sp>
    </p:spTree>
    <p:extLst>
      <p:ext uri="{BB962C8B-B14F-4D97-AF65-F5344CB8AC3E}">
        <p14:creationId xmlns:p14="http://schemas.microsoft.com/office/powerpoint/2010/main" val="3964843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0030" y="1881138"/>
            <a:ext cx="91698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j-lt"/>
              </a:rPr>
              <a:t>Обучающиеся </a:t>
            </a:r>
            <a:r>
              <a:rPr lang="ru-RU" sz="2400" b="1" dirty="0">
                <a:solidFill>
                  <a:srgbClr val="FF0000"/>
                </a:solidFill>
                <a:latin typeface="+mj-lt"/>
              </a:rPr>
              <a:t>будут иметь представление: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о </a:t>
            </a:r>
            <a:r>
              <a:rPr lang="ru-RU" sz="2400" b="1" dirty="0">
                <a:latin typeface="+mj-lt"/>
              </a:rPr>
              <a:t>природе конфликтов и способах их регулирования;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о </a:t>
            </a:r>
            <a:r>
              <a:rPr lang="ru-RU" sz="2400" b="1" dirty="0">
                <a:latin typeface="+mj-lt"/>
              </a:rPr>
              <a:t>медиации как методе урегулирования споров;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об </a:t>
            </a:r>
            <a:r>
              <a:rPr lang="ru-RU" sz="2400" b="1" dirty="0">
                <a:latin typeface="+mj-lt"/>
              </a:rPr>
              <a:t>особенностях медиативного и восстановительного подходах;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+mj-lt"/>
              </a:rPr>
              <a:t>о </a:t>
            </a:r>
            <a:r>
              <a:rPr lang="ru-RU" sz="2400" b="1" dirty="0">
                <a:latin typeface="+mj-lt"/>
              </a:rPr>
              <a:t>целях и технологии проведения Круга сообщества (далее – Круг).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0031" y="817583"/>
            <a:ext cx="9286993" cy="12024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Результаты реализации программы</a:t>
            </a:r>
            <a:endParaRPr lang="ru-RU" sz="40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688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270</TotalTime>
  <Words>709</Words>
  <Application>Microsoft Office PowerPoint</Application>
  <PresentationFormat>Широкоэкранный</PresentationFormat>
  <Paragraphs>66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Brush Script MT</vt:lpstr>
      <vt:lpstr>Constantia</vt:lpstr>
      <vt:lpstr>Franklin Gothic Book</vt:lpstr>
      <vt:lpstr>Rage Italic</vt:lpstr>
      <vt:lpstr>Times New Roman</vt:lpstr>
      <vt:lpstr>Wingdings</vt:lpstr>
      <vt:lpstr>Кнопка</vt:lpstr>
      <vt:lpstr>Организация работы школьной службы медиации. Реализация дополнительной общеразвивающей программы интерактивных занятий для детей, подростков и молодежи по вопросам ненасильственных методов разрешения споров и конфликтов «Курс юного переговорщика» в рамках работы службы школьной медиации. </vt:lpstr>
      <vt:lpstr>Нормативно-правовое обеспечение</vt:lpstr>
      <vt:lpstr>Цель и задачи школьной службы примирения</vt:lpstr>
      <vt:lpstr>Основные принципы  восстановительной медиации </vt:lpstr>
      <vt:lpstr>Специалисты ШСП</vt:lpstr>
      <vt:lpstr>«Курс юного переговорщика»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Школьной службы медиации. Реализация дополнительной общеразвивающей программы интерактивных занятий для детей, подростков и молодежи по вопросам ненасильственных методов разрешения споров и конфликтов «Курс юного переговорщика» в рамках работы службы школьной медиации. </dc:title>
  <dc:creator>User</dc:creator>
  <cp:lastModifiedBy>User</cp:lastModifiedBy>
  <cp:revision>20</cp:revision>
  <dcterms:created xsi:type="dcterms:W3CDTF">2022-01-19T12:31:39Z</dcterms:created>
  <dcterms:modified xsi:type="dcterms:W3CDTF">2022-01-20T12:23:12Z</dcterms:modified>
</cp:coreProperties>
</file>